
<file path=[Content_Types].xml><?xml version="1.0" encoding="utf-8"?>
<Types xmlns="http://schemas.openxmlformats.org/package/2006/content-types">
  <Default Extension="com"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9"/>
  </p:notesMasterIdLst>
  <p:sldIdLst>
    <p:sldId id="256" r:id="rId2"/>
    <p:sldId id="257" r:id="rId3"/>
    <p:sldId id="258" r:id="rId4"/>
    <p:sldId id="259" r:id="rId5"/>
    <p:sldId id="260"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1907" autoAdjust="0"/>
  </p:normalViewPr>
  <p:slideViewPr>
    <p:cSldViewPr snapToGrid="0">
      <p:cViewPr varScale="1">
        <p:scale>
          <a:sx n="56" d="100"/>
          <a:sy n="56"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59902-09FE-43D8-9887-B52744493DD2}" type="datetimeFigureOut">
              <a:rPr lang="en-US" smtClean="0"/>
              <a:t>3/18/2020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E0D46-1842-49CA-A0CC-9A6103E833A3}" type="slidenum">
              <a:rPr lang="en-US" smtClean="0"/>
              <a:t>‹#›</a:t>
            </a:fld>
            <a:endParaRPr lang="en-US"/>
          </a:p>
        </p:txBody>
      </p:sp>
    </p:spTree>
    <p:extLst>
      <p:ext uri="{BB962C8B-B14F-4D97-AF65-F5344CB8AC3E}">
        <p14:creationId xmlns:p14="http://schemas.microsoft.com/office/powerpoint/2010/main" val="362755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title of my news article is “Biden: I Quit!”</a:t>
            </a:r>
          </a:p>
        </p:txBody>
      </p:sp>
      <p:sp>
        <p:nvSpPr>
          <p:cNvPr id="4" name="Slide Number Placeholder 3"/>
          <p:cNvSpPr>
            <a:spLocks noGrp="1"/>
          </p:cNvSpPr>
          <p:nvPr>
            <p:ph type="sldNum" sz="quarter" idx="10"/>
          </p:nvPr>
        </p:nvSpPr>
        <p:spPr/>
        <p:txBody>
          <a:bodyPr/>
          <a:lstStyle/>
          <a:p>
            <a:fld id="{CC3E0D46-1842-49CA-A0CC-9A6103E833A3}" type="slidenum">
              <a:rPr lang="en-US" smtClean="0"/>
              <a:t>1</a:t>
            </a:fld>
            <a:endParaRPr lang="en-US"/>
          </a:p>
        </p:txBody>
      </p:sp>
    </p:spTree>
    <p:extLst>
      <p:ext uri="{BB962C8B-B14F-4D97-AF65-F5344CB8AC3E}">
        <p14:creationId xmlns:p14="http://schemas.microsoft.com/office/powerpoint/2010/main" val="342095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My article is a fake news article. It claims that, Joe Biden, has decided to withdraw from the presidential race to concentrate on other issues.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2</a:t>
            </a:fld>
            <a:endParaRPr lang="en-US"/>
          </a:p>
        </p:txBody>
      </p:sp>
    </p:spTree>
    <p:extLst>
      <p:ext uri="{BB962C8B-B14F-4D97-AF65-F5344CB8AC3E}">
        <p14:creationId xmlns:p14="http://schemas.microsoft.com/office/powerpoint/2010/main" val="1837033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Looking at the </a:t>
            </a:r>
            <a:r>
              <a:rPr lang="en-US">
                <a:latin typeface="Times New Roman" panose="02020603050405020304" pitchFamily="18" charset="0"/>
                <a:cs typeface="Times New Roman" panose="02020603050405020304" pitchFamily="18" charset="0"/>
              </a:rPr>
              <a:t>history  of </a:t>
            </a:r>
            <a:r>
              <a:rPr lang="en-US" dirty="0">
                <a:latin typeface="Times New Roman" panose="02020603050405020304" pitchFamily="18" charset="0"/>
                <a:cs typeface="Times New Roman" panose="02020603050405020304" pitchFamily="18" charset="0"/>
              </a:rPr>
              <a:t>my fake news article, there are various things to learn. First, Joe Biden is a aspirant in the forthcoming presidential candidate. He is a former vice president during </a:t>
            </a:r>
            <a:r>
              <a:rPr lang="en-US" sz="1200" dirty="0">
                <a:latin typeface="Times New Roman" panose="02020603050405020304" pitchFamily="18" charset="0"/>
                <a:cs typeface="Times New Roman" panose="02020603050405020304" pitchFamily="18" charset="0"/>
              </a:rPr>
              <a:t>President Obama’s regime. He is well-known public figure and therefore the article can capture great attention. </a:t>
            </a:r>
            <a:r>
              <a:rPr lang="en-US" dirty="0">
                <a:latin typeface="Times New Roman" panose="02020603050405020304" pitchFamily="18" charset="0"/>
                <a:cs typeface="Times New Roman" panose="02020603050405020304" pitchFamily="18" charset="0"/>
              </a:rPr>
              <a:t>. It uses various persuasive strategies to enhance its believability. These strategies are graphics direct quoting, use of influential personalities etc. </a:t>
            </a:r>
          </a:p>
        </p:txBody>
      </p:sp>
      <p:sp>
        <p:nvSpPr>
          <p:cNvPr id="4" name="Slide Number Placeholder 3"/>
          <p:cNvSpPr>
            <a:spLocks noGrp="1"/>
          </p:cNvSpPr>
          <p:nvPr>
            <p:ph type="sldNum" sz="quarter" idx="10"/>
          </p:nvPr>
        </p:nvSpPr>
        <p:spPr/>
        <p:txBody>
          <a:bodyPr/>
          <a:lstStyle/>
          <a:p>
            <a:fld id="{CC3E0D46-1842-49CA-A0CC-9A6103E833A3}" type="slidenum">
              <a:rPr lang="en-US" smtClean="0"/>
              <a:t>3</a:t>
            </a:fld>
            <a:endParaRPr lang="en-US"/>
          </a:p>
        </p:txBody>
      </p:sp>
    </p:spTree>
    <p:extLst>
      <p:ext uri="{BB962C8B-B14F-4D97-AF65-F5344CB8AC3E}">
        <p14:creationId xmlns:p14="http://schemas.microsoft.com/office/powerpoint/2010/main" val="1659420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Every person I presented the fake news to believed they were true at the first instance. Both democrats and republicans had a unique reaction to the news. </a:t>
            </a:r>
            <a:r>
              <a:rPr lang="en-US" sz="1200" dirty="0">
                <a:latin typeface="Times New Roman" panose="02020603050405020304" pitchFamily="18" charset="0"/>
                <a:cs typeface="Times New Roman" panose="02020603050405020304" pitchFamily="18" charset="0"/>
              </a:rPr>
              <a:t>Trump supporters and the numerous republicans expressed their happiness  towards the news since they were pleasing to him.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C3E0D46-1842-49CA-A0CC-9A6103E833A3}" type="slidenum">
              <a:rPr lang="en-US" smtClean="0"/>
              <a:t>4</a:t>
            </a:fld>
            <a:endParaRPr lang="en-US"/>
          </a:p>
        </p:txBody>
      </p:sp>
    </p:spTree>
    <p:extLst>
      <p:ext uri="{BB962C8B-B14F-4D97-AF65-F5344CB8AC3E}">
        <p14:creationId xmlns:p14="http://schemas.microsoft.com/office/powerpoint/2010/main" val="3791624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Social media, by far, is a great enabler of fake news. Publishers shares the news in these platforms to drive attention into their sites. Once attention is on their sites, they can benefit from advertising, creating traffic into their site and also act as click baits</a:t>
            </a:r>
          </a:p>
        </p:txBody>
      </p:sp>
      <p:sp>
        <p:nvSpPr>
          <p:cNvPr id="4" name="Slide Number Placeholder 3"/>
          <p:cNvSpPr>
            <a:spLocks noGrp="1"/>
          </p:cNvSpPr>
          <p:nvPr>
            <p:ph type="sldNum" sz="quarter" idx="10"/>
          </p:nvPr>
        </p:nvSpPr>
        <p:spPr/>
        <p:txBody>
          <a:bodyPr/>
          <a:lstStyle/>
          <a:p>
            <a:fld id="{CC3E0D46-1842-49CA-A0CC-9A6103E833A3}" type="slidenum">
              <a:rPr lang="en-US" smtClean="0"/>
              <a:t>5</a:t>
            </a:fld>
            <a:endParaRPr lang="en-US"/>
          </a:p>
        </p:txBody>
      </p:sp>
    </p:spTree>
    <p:extLst>
      <p:ext uri="{BB962C8B-B14F-4D97-AF65-F5344CB8AC3E}">
        <p14:creationId xmlns:p14="http://schemas.microsoft.com/office/powerpoint/2010/main" val="230864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are prank orchestrated by certain publishers with various aims. One aim might be to defame, draw attention and also to persuade. </a:t>
            </a:r>
            <a:r>
              <a:rPr lang="en-US" sz="1200" kern="1200" dirty="0">
                <a:solidFill>
                  <a:schemeClr val="tx1"/>
                </a:solidFill>
                <a:effectLst/>
                <a:latin typeface="+mn-lt"/>
                <a:ea typeface="+mn-ea"/>
                <a:cs typeface="+mn-cs"/>
              </a:rPr>
              <a:t>The article was very persuasive due to the use of graphics, direct speech and close to true instances. Age was a great determiner of the people persuaded by the article since most of the victims of the news article is the elderly</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6</a:t>
            </a:fld>
            <a:endParaRPr lang="en-US"/>
          </a:p>
        </p:txBody>
      </p:sp>
    </p:spTree>
    <p:extLst>
      <p:ext uri="{BB962C8B-B14F-4D97-AF65-F5344CB8AC3E}">
        <p14:creationId xmlns:p14="http://schemas.microsoft.com/office/powerpoint/2010/main" val="2065350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are the references used for analysis </a:t>
            </a:r>
          </a:p>
        </p:txBody>
      </p:sp>
      <p:sp>
        <p:nvSpPr>
          <p:cNvPr id="4" name="Slide Number Placeholder 3"/>
          <p:cNvSpPr>
            <a:spLocks noGrp="1"/>
          </p:cNvSpPr>
          <p:nvPr>
            <p:ph type="sldNum" sz="quarter" idx="10"/>
          </p:nvPr>
        </p:nvSpPr>
        <p:spPr/>
        <p:txBody>
          <a:bodyPr/>
          <a:lstStyle/>
          <a:p>
            <a:fld id="{CC3E0D46-1842-49CA-A0CC-9A6103E833A3}" type="slidenum">
              <a:rPr lang="en-US" smtClean="0"/>
              <a:t>7</a:t>
            </a:fld>
            <a:endParaRPr lang="en-US"/>
          </a:p>
        </p:txBody>
      </p:sp>
    </p:spTree>
    <p:extLst>
      <p:ext uri="{BB962C8B-B14F-4D97-AF65-F5344CB8AC3E}">
        <p14:creationId xmlns:p14="http://schemas.microsoft.com/office/powerpoint/2010/main" val="3639901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13884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485365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814974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1EF764-C520-4846-AC24-97A467F29BAC}"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91963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1EF764-C520-4846-AC24-97A467F29BAC}" type="datetimeFigureOut">
              <a:rPr lang="en-US" smtClean="0"/>
              <a:t>3/18/2020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910480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306913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28320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229223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27026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18113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344067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322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037782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029783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56672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137055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11242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B1EF764-C520-4846-AC24-97A467F29BAC}" type="datetimeFigureOut">
              <a:rPr lang="en-US" smtClean="0"/>
              <a:t>3/18/2020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94BE2B-31E2-48E1-9C62-26C995580C16}" type="slidenum">
              <a:rPr lang="en-US" smtClean="0"/>
              <a:t>‹#›</a:t>
            </a:fld>
            <a:endParaRPr lang="en-US"/>
          </a:p>
        </p:txBody>
      </p:sp>
    </p:spTree>
    <p:extLst>
      <p:ext uri="{BB962C8B-B14F-4D97-AF65-F5344CB8AC3E}">
        <p14:creationId xmlns:p14="http://schemas.microsoft.com/office/powerpoint/2010/main" val="3886563258"/>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michellesmirror.com/2014/10/are-any-of-you-smarter-than-5th-grader.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southafricatoday.net/south-africa-news/gauteng/man-dies-in-raid-by-red-ant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atexnos.gr/%CE%B1%CF%83%CF%84%CE%BF%CE%AF-%CE%BA%CE%B1%CE%B9-fake-new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com"/><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blacklistednews.com/Brazilian_Government_Mobilizes_Federal_Police_To_Handle_'Fake_News'_Problem/63153/0/38/38/Y/M.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293" y="1509536"/>
            <a:ext cx="9404723" cy="1400530"/>
          </a:xfrm>
        </p:spPr>
        <p:txBody>
          <a:bodyPr/>
          <a:lstStyle/>
          <a:p>
            <a:pPr algn="ctr"/>
            <a:r>
              <a:rPr lang="en-US" dirty="0">
                <a:latin typeface="Times New Roman" panose="02020603050405020304" pitchFamily="18" charset="0"/>
                <a:cs typeface="Times New Roman" panose="02020603050405020304" pitchFamily="18" charset="0"/>
              </a:rPr>
              <a:t>Fake News</a:t>
            </a:r>
          </a:p>
        </p:txBody>
      </p:sp>
      <p:sp>
        <p:nvSpPr>
          <p:cNvPr id="6" name="Content Placeholder 5">
            <a:extLst>
              <a:ext uri="{FF2B5EF4-FFF2-40B4-BE49-F238E27FC236}">
                <a16:creationId xmlns:a16="http://schemas.microsoft.com/office/drawing/2014/main" id="{9230D3B6-04E4-40C9-BA6D-4CEF72E7DBF7}"/>
              </a:ext>
            </a:extLst>
          </p:cNvPr>
          <p:cNvSpPr>
            <a:spLocks noGrp="1"/>
          </p:cNvSpPr>
          <p:nvPr>
            <p:ph idx="1"/>
          </p:nvPr>
        </p:nvSpPr>
        <p:spPr>
          <a:xfrm>
            <a:off x="1104293" y="2209801"/>
            <a:ext cx="8946541" cy="4195481"/>
          </a:xfrm>
        </p:spPr>
        <p:txBody>
          <a:bodyPr>
            <a:normAutofit/>
          </a:bodyPr>
          <a:lstStyle/>
          <a:p>
            <a:pPr marL="0" indent="0" algn="ctr">
              <a:buNone/>
            </a:pPr>
            <a:r>
              <a:rPr lang="en-US" sz="3200" dirty="0">
                <a:latin typeface="Times New Roman" panose="02020603050405020304" pitchFamily="18" charset="0"/>
                <a:cs typeface="Times New Roman" panose="02020603050405020304" pitchFamily="18" charset="0"/>
              </a:rPr>
              <a:t>Biden: I Quit!</a:t>
            </a:r>
            <a:endParaRPr lang="en-KE"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3515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What about “Biden: I Quit!”</a:t>
            </a:r>
          </a:p>
        </p:txBody>
      </p:sp>
      <p:sp>
        <p:nvSpPr>
          <p:cNvPr id="3" name="Content Placeholder 2"/>
          <p:cNvSpPr>
            <a:spLocks noGrp="1"/>
          </p:cNvSpPr>
          <p:nvPr>
            <p:ph idx="1"/>
          </p:nvPr>
        </p:nvSpPr>
        <p:spPr>
          <a:xfrm>
            <a:off x="160020" y="1165860"/>
            <a:ext cx="11567159" cy="5082539"/>
          </a:xfrm>
        </p:spPr>
        <p:txBody>
          <a:bodyPr>
            <a:normAutofit/>
          </a:bodyPr>
          <a:lstStyle/>
          <a:p>
            <a:r>
              <a:rPr lang="en-US" sz="3600" dirty="0">
                <a:latin typeface="Times New Roman" panose="02020603050405020304" pitchFamily="18" charset="0"/>
                <a:cs typeface="Times New Roman" panose="02020603050405020304" pitchFamily="18" charset="0"/>
              </a:rPr>
              <a:t>It is a fake news article.</a:t>
            </a:r>
          </a:p>
          <a:p>
            <a:r>
              <a:rPr lang="en-US" sz="3600" dirty="0">
                <a:latin typeface="Times New Roman" panose="02020603050405020304" pitchFamily="18" charset="0"/>
                <a:cs typeface="Times New Roman" panose="02020603050405020304" pitchFamily="18" charset="0"/>
              </a:rPr>
              <a:t>It talks about Joe Biden, a presidential candidate in the forthcoming elections.</a:t>
            </a:r>
          </a:p>
          <a:p>
            <a:r>
              <a:rPr lang="en-US" sz="3600" dirty="0">
                <a:latin typeface="Times New Roman" panose="02020603050405020304" pitchFamily="18" charset="0"/>
                <a:cs typeface="Times New Roman" panose="02020603050405020304" pitchFamily="18" charset="0"/>
              </a:rPr>
              <a:t>It says that Biden has withdrawn from the presidential race</a:t>
            </a:r>
          </a:p>
          <a:p>
            <a:r>
              <a:rPr lang="en-US" sz="3600" dirty="0">
                <a:latin typeface="Times New Roman" panose="02020603050405020304" pitchFamily="18" charset="0"/>
                <a:cs typeface="Times New Roman" panose="02020603050405020304" pitchFamily="18" charset="0"/>
              </a:rPr>
              <a:t>Biden cites having considered quitting to concentrate on other issues</a:t>
            </a:r>
            <a:endParaRPr lang="en-US" sz="2400" dirty="0"/>
          </a:p>
          <a:p>
            <a:endParaRPr lang="en-US" sz="2400" dirty="0"/>
          </a:p>
        </p:txBody>
      </p:sp>
    </p:spTree>
    <p:extLst>
      <p:ext uri="{BB962C8B-B14F-4D97-AF65-F5344CB8AC3E}">
        <p14:creationId xmlns:p14="http://schemas.microsoft.com/office/powerpoint/2010/main" val="281442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History of the Story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88720"/>
            <a:ext cx="6537960" cy="5059679"/>
          </a:xfrm>
        </p:spPr>
        <p:txBody>
          <a:bodyPr>
            <a:normAutofit fontScale="70000" lnSpcReduction="20000"/>
          </a:bodyPr>
          <a:lstStyle/>
          <a:p>
            <a:r>
              <a:rPr lang="en-US" sz="4400" dirty="0">
                <a:latin typeface="Times New Roman" panose="02020603050405020304" pitchFamily="18" charset="0"/>
                <a:cs typeface="Times New Roman" panose="02020603050405020304" pitchFamily="18" charset="0"/>
              </a:rPr>
              <a:t>Joe Biden is a US presidential candidate</a:t>
            </a:r>
          </a:p>
          <a:p>
            <a:r>
              <a:rPr lang="en-US" sz="4400" dirty="0">
                <a:latin typeface="Times New Roman" panose="02020603050405020304" pitchFamily="18" charset="0"/>
                <a:cs typeface="Times New Roman" panose="02020603050405020304" pitchFamily="18" charset="0"/>
              </a:rPr>
              <a:t>He is a former vice president during President Obama’s regime</a:t>
            </a:r>
          </a:p>
          <a:p>
            <a:r>
              <a:rPr lang="en-US" sz="4400" dirty="0">
                <a:latin typeface="Times New Roman" panose="02020603050405020304" pitchFamily="18" charset="0"/>
                <a:cs typeface="Times New Roman" panose="02020603050405020304" pitchFamily="18" charset="0"/>
              </a:rPr>
              <a:t>His close competitor is Donald Trump, the current president of the United States. </a:t>
            </a:r>
          </a:p>
          <a:p>
            <a:r>
              <a:rPr lang="en-US" sz="4400" dirty="0">
                <a:latin typeface="Times New Roman" panose="02020603050405020304" pitchFamily="18" charset="0"/>
                <a:cs typeface="Times New Roman" panose="02020603050405020304" pitchFamily="18" charset="0"/>
              </a:rPr>
              <a:t>Uses persuasive strategies.</a:t>
            </a:r>
          </a:p>
          <a:p>
            <a:r>
              <a:rPr lang="en-US" sz="4400" dirty="0">
                <a:latin typeface="Times New Roman" panose="02020603050405020304" pitchFamily="18" charset="0"/>
                <a:cs typeface="Times New Roman" panose="02020603050405020304" pitchFamily="18" charset="0"/>
              </a:rPr>
              <a:t>Strategies enhance the message’s believability</a:t>
            </a:r>
          </a:p>
          <a:p>
            <a:r>
              <a:rPr lang="en-US" sz="4400" dirty="0">
                <a:latin typeface="Times New Roman" panose="02020603050405020304" pitchFamily="18" charset="0"/>
                <a:cs typeface="Times New Roman" panose="02020603050405020304" pitchFamily="18" charset="0"/>
              </a:rPr>
              <a:t>Graphics, direct quoting, pictures </a:t>
            </a:r>
            <a:r>
              <a:rPr lang="en-US" sz="4400" dirty="0" err="1">
                <a:latin typeface="Times New Roman" panose="02020603050405020304" pitchFamily="18" charset="0"/>
                <a:cs typeface="Times New Roman" panose="02020603050405020304" pitchFamily="18" charset="0"/>
              </a:rPr>
              <a:t>etc</a:t>
            </a:r>
            <a:r>
              <a:rPr lang="en-US" sz="4400" dirty="0">
                <a:latin typeface="Times New Roman" panose="02020603050405020304" pitchFamily="18" charset="0"/>
                <a:cs typeface="Times New Roman" panose="02020603050405020304" pitchFamily="18" charset="0"/>
              </a:rPr>
              <a:t> </a:t>
            </a:r>
          </a:p>
          <a:p>
            <a:endParaRPr lang="en-US" sz="44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DA15454E-1EA5-4EE8-B643-5F40D69ECBD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7258404" y="2264608"/>
            <a:ext cx="4287485" cy="3221669"/>
          </a:xfrm>
          <a:prstGeom prst="rect">
            <a:avLst/>
          </a:prstGeom>
        </p:spPr>
      </p:pic>
      <p:sp>
        <p:nvSpPr>
          <p:cNvPr id="4" name="TextBox 3">
            <a:extLst>
              <a:ext uri="{FF2B5EF4-FFF2-40B4-BE49-F238E27FC236}">
                <a16:creationId xmlns:a16="http://schemas.microsoft.com/office/drawing/2014/main" id="{D57F5DB9-C5A7-4FB1-A88D-C7D9BE2A9EEB}"/>
              </a:ext>
            </a:extLst>
          </p:cNvPr>
          <p:cNvSpPr txBox="1"/>
          <p:nvPr/>
        </p:nvSpPr>
        <p:spPr>
          <a:xfrm>
            <a:off x="7258404" y="5486277"/>
            <a:ext cx="4287485" cy="230832"/>
          </a:xfrm>
          <a:prstGeom prst="rect">
            <a:avLst/>
          </a:prstGeom>
          <a:noFill/>
        </p:spPr>
        <p:txBody>
          <a:bodyPr wrap="square" rtlCol="0">
            <a:spAutoFit/>
          </a:bodyPr>
          <a:lstStyle/>
          <a:p>
            <a:r>
              <a:rPr lang="en-KE" sz="900">
                <a:hlinkClick r:id="rId4" tooltip="http://www.michellesmirror.com/2014/10/are-any-of-you-smarter-than-5th-grader.html"/>
              </a:rPr>
              <a:t>This Photo</a:t>
            </a:r>
            <a:r>
              <a:rPr lang="en-KE" sz="900"/>
              <a:t> by Unknown Author is licensed under </a:t>
            </a:r>
            <a:r>
              <a:rPr lang="en-KE" sz="900">
                <a:hlinkClick r:id="rId5" tooltip="https://creativecommons.org/licenses/by-nc-sa/3.0/"/>
              </a:rPr>
              <a:t>CC BY-SA-NC</a:t>
            </a:r>
            <a:endParaRPr lang="en-KE" sz="900"/>
          </a:p>
        </p:txBody>
      </p:sp>
    </p:spTree>
    <p:extLst>
      <p:ext uri="{BB962C8B-B14F-4D97-AF65-F5344CB8AC3E}">
        <p14:creationId xmlns:p14="http://schemas.microsoft.com/office/powerpoint/2010/main" val="422980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109" y="302667"/>
            <a:ext cx="9404723" cy="1400530"/>
          </a:xfrm>
        </p:spPr>
        <p:txBody>
          <a:bodyPr/>
          <a:lstStyle/>
          <a:p>
            <a:pPr algn="ctr"/>
            <a:r>
              <a:rPr lang="en-US" dirty="0">
                <a:latin typeface="Times New Roman" panose="02020603050405020304" pitchFamily="18" charset="0"/>
                <a:cs typeface="Times New Roman" panose="02020603050405020304" pitchFamily="18" charset="0"/>
              </a:rPr>
              <a:t>Results</a:t>
            </a:r>
          </a:p>
        </p:txBody>
      </p:sp>
      <p:sp>
        <p:nvSpPr>
          <p:cNvPr id="3" name="Content Placeholder 2"/>
          <p:cNvSpPr>
            <a:spLocks noGrp="1"/>
          </p:cNvSpPr>
          <p:nvPr>
            <p:ph idx="1"/>
          </p:nvPr>
        </p:nvSpPr>
        <p:spPr>
          <a:xfrm>
            <a:off x="0" y="1188720"/>
            <a:ext cx="6096000" cy="5059679"/>
          </a:xfrm>
        </p:spPr>
        <p:txBody>
          <a:bodyPr>
            <a:normAutofit lnSpcReduction="10000"/>
          </a:bodyPr>
          <a:lstStyle/>
          <a:p>
            <a:r>
              <a:rPr lang="en-US" sz="4000" dirty="0">
                <a:latin typeface="Times New Roman" panose="02020603050405020304" pitchFamily="18" charset="0"/>
                <a:cs typeface="Times New Roman" panose="02020603050405020304" pitchFamily="18" charset="0"/>
              </a:rPr>
              <a:t>The article was fake news.</a:t>
            </a:r>
          </a:p>
          <a:p>
            <a:r>
              <a:rPr lang="en-US" sz="4000" dirty="0">
                <a:latin typeface="Times New Roman" panose="02020603050405020304" pitchFamily="18" charset="0"/>
                <a:cs typeface="Times New Roman" panose="02020603050405020304" pitchFamily="18" charset="0"/>
              </a:rPr>
              <a:t>Most people had agreed to the article.</a:t>
            </a:r>
          </a:p>
          <a:p>
            <a:r>
              <a:rPr lang="en-US" sz="4000" dirty="0">
                <a:latin typeface="Times New Roman" panose="02020603050405020304" pitchFamily="18" charset="0"/>
                <a:cs typeface="Times New Roman" panose="02020603050405020304" pitchFamily="18" charset="0"/>
              </a:rPr>
              <a:t>People believed in the news</a:t>
            </a:r>
          </a:p>
          <a:p>
            <a:r>
              <a:rPr lang="en-US" sz="4000" dirty="0">
                <a:latin typeface="Times New Roman" panose="02020603050405020304" pitchFamily="18" charset="0"/>
                <a:cs typeface="Times New Roman" panose="02020603050405020304" pitchFamily="18" charset="0"/>
              </a:rPr>
              <a:t>Trump supporters and the numerous republicans expressed their happiness </a:t>
            </a:r>
          </a:p>
          <a:p>
            <a:endParaRPr lang="en-US" sz="4000" dirty="0">
              <a:latin typeface="Times New Roman" panose="02020603050405020304" pitchFamily="18" charset="0"/>
              <a:cs typeface="Times New Roman" panose="02020603050405020304" pitchFamily="18" charset="0"/>
            </a:endParaRPr>
          </a:p>
        </p:txBody>
      </p:sp>
      <p:pic>
        <p:nvPicPr>
          <p:cNvPr id="6" name="Content Placeholder 4">
            <a:extLst>
              <a:ext uri="{FF2B5EF4-FFF2-40B4-BE49-F238E27FC236}">
                <a16:creationId xmlns:a16="http://schemas.microsoft.com/office/drawing/2014/main" id="{76AF1807-D643-4BB1-B733-536256453F6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6652260" y="2279048"/>
            <a:ext cx="4836215" cy="3327670"/>
          </a:xfrm>
          <a:prstGeom prst="rect">
            <a:avLst/>
          </a:prstGeom>
        </p:spPr>
      </p:pic>
      <p:sp>
        <p:nvSpPr>
          <p:cNvPr id="4" name="TextBox 3">
            <a:extLst>
              <a:ext uri="{FF2B5EF4-FFF2-40B4-BE49-F238E27FC236}">
                <a16:creationId xmlns:a16="http://schemas.microsoft.com/office/drawing/2014/main" id="{43192D26-3529-484E-A764-78AE1E899049}"/>
              </a:ext>
            </a:extLst>
          </p:cNvPr>
          <p:cNvSpPr txBox="1"/>
          <p:nvPr/>
        </p:nvSpPr>
        <p:spPr>
          <a:xfrm>
            <a:off x="6652260" y="5606718"/>
            <a:ext cx="4836215" cy="230832"/>
          </a:xfrm>
          <a:prstGeom prst="rect">
            <a:avLst/>
          </a:prstGeom>
          <a:noFill/>
        </p:spPr>
        <p:txBody>
          <a:bodyPr wrap="square" rtlCol="0">
            <a:spAutoFit/>
          </a:bodyPr>
          <a:lstStyle/>
          <a:p>
            <a:r>
              <a:rPr lang="en-KE" sz="900">
                <a:hlinkClick r:id="rId4" tooltip="https://southafricatoday.net/south-africa-news/gauteng/man-dies-in-raid-by-red-ants/"/>
              </a:rPr>
              <a:t>This Photo</a:t>
            </a:r>
            <a:r>
              <a:rPr lang="en-KE" sz="900"/>
              <a:t> by Unknown Author is licensed under </a:t>
            </a:r>
            <a:r>
              <a:rPr lang="en-KE" sz="900">
                <a:hlinkClick r:id="rId5" tooltip="https://creativecommons.org/licenses/by-nd/3.0/"/>
              </a:rPr>
              <a:t>CC BY-ND</a:t>
            </a:r>
            <a:endParaRPr lang="en-KE" sz="900"/>
          </a:p>
        </p:txBody>
      </p:sp>
    </p:spTree>
    <p:extLst>
      <p:ext uri="{BB962C8B-B14F-4D97-AF65-F5344CB8AC3E}">
        <p14:creationId xmlns:p14="http://schemas.microsoft.com/office/powerpoint/2010/main" val="306209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Discussion</a:t>
            </a:r>
          </a:p>
        </p:txBody>
      </p:sp>
      <p:sp>
        <p:nvSpPr>
          <p:cNvPr id="3" name="Content Placeholder 2"/>
          <p:cNvSpPr>
            <a:spLocks noGrp="1"/>
          </p:cNvSpPr>
          <p:nvPr>
            <p:ph idx="1"/>
          </p:nvPr>
        </p:nvSpPr>
        <p:spPr>
          <a:xfrm>
            <a:off x="646111" y="1259524"/>
            <a:ext cx="6783389" cy="4834547"/>
          </a:xfrm>
        </p:spPr>
        <p:txBody>
          <a:bodyPr>
            <a:normAutofit/>
          </a:bodyPr>
          <a:lstStyle/>
          <a:p>
            <a:r>
              <a:rPr lang="en-US" sz="3600" dirty="0">
                <a:latin typeface="Times New Roman" panose="02020603050405020304" pitchFamily="18" charset="0"/>
                <a:cs typeface="Times New Roman" panose="02020603050405020304" pitchFamily="18" charset="0"/>
              </a:rPr>
              <a:t>Social Media, a great fake news facilitator.</a:t>
            </a:r>
          </a:p>
          <a:p>
            <a:r>
              <a:rPr lang="en-US" sz="3600" dirty="0">
                <a:latin typeface="Times New Roman" panose="02020603050405020304" pitchFamily="18" charset="0"/>
                <a:cs typeface="Times New Roman" panose="02020603050405020304" pitchFamily="18" charset="0"/>
              </a:rPr>
              <a:t>Ensures that the target audience benefits them.</a:t>
            </a:r>
          </a:p>
          <a:p>
            <a:r>
              <a:rPr lang="en-US" sz="3600" dirty="0">
                <a:latin typeface="Times New Roman" panose="02020603050405020304" pitchFamily="18" charset="0"/>
                <a:cs typeface="Times New Roman" panose="02020603050405020304" pitchFamily="18" charset="0"/>
              </a:rPr>
              <a:t>Benefits include public duping, click baits, and also creating site traffic.</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EEF2096-2D4B-4476-A1F8-FDA3916185B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rot="18789721">
            <a:off x="7010040" y="2554375"/>
            <a:ext cx="5601419" cy="2684845"/>
          </a:xfrm>
          <a:prstGeom prst="rect">
            <a:avLst/>
          </a:prstGeom>
        </p:spPr>
      </p:pic>
    </p:spTree>
    <p:extLst>
      <p:ext uri="{BB962C8B-B14F-4D97-AF65-F5344CB8AC3E}">
        <p14:creationId xmlns:p14="http://schemas.microsoft.com/office/powerpoint/2010/main" val="61825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160020" y="1257300"/>
            <a:ext cx="6766560" cy="4991099"/>
          </a:xfrm>
        </p:spPr>
        <p:txBody>
          <a:bodyPr>
            <a:normAutofit/>
          </a:bodyPr>
          <a:lstStyle/>
          <a:p>
            <a:r>
              <a:rPr lang="en-US" sz="4400" dirty="0">
                <a:latin typeface="Times New Roman" panose="02020603050405020304" pitchFamily="18" charset="0"/>
                <a:cs typeface="Times New Roman" panose="02020603050405020304" pitchFamily="18" charset="0"/>
              </a:rPr>
              <a:t>Fake news are meant to dupe the target audience. </a:t>
            </a:r>
          </a:p>
          <a:p>
            <a:r>
              <a:rPr lang="en-US" sz="4400" dirty="0">
                <a:latin typeface="Times New Roman" panose="02020603050405020304" pitchFamily="18" charset="0"/>
                <a:cs typeface="Times New Roman" panose="02020603050405020304" pitchFamily="18" charset="0"/>
              </a:rPr>
              <a:t>Uses persuasive strategies.</a:t>
            </a:r>
          </a:p>
          <a:p>
            <a:r>
              <a:rPr lang="en-US" sz="4400" dirty="0">
                <a:latin typeface="Times New Roman" panose="02020603050405020304" pitchFamily="18" charset="0"/>
                <a:cs typeface="Times New Roman" panose="02020603050405020304" pitchFamily="18" charset="0"/>
              </a:rPr>
              <a:t>Fake news are a hoax</a:t>
            </a:r>
          </a:p>
          <a:p>
            <a:endParaRPr lang="en-US" sz="4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rot="18901887">
            <a:off x="5780706" y="2080385"/>
            <a:ext cx="6689857" cy="3344929"/>
          </a:xfrm>
          <a:prstGeom prst="rect">
            <a:avLst/>
          </a:prstGeom>
        </p:spPr>
      </p:pic>
    </p:spTree>
    <p:extLst>
      <p:ext uri="{BB962C8B-B14F-4D97-AF65-F5344CB8AC3E}">
        <p14:creationId xmlns:p14="http://schemas.microsoft.com/office/powerpoint/2010/main" val="2990973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dirty="0">
                <a:latin typeface="Times New Roman" panose="02020603050405020304" pitchFamily="18" charset="0"/>
                <a:cs typeface="Times New Roman" panose="02020603050405020304" pitchFamily="18" charset="0"/>
              </a:rPr>
              <a:t>References </a:t>
            </a:r>
            <a:endParaRPr lang="en-K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82880" y="1074419"/>
            <a:ext cx="12009120" cy="5783581"/>
          </a:xfrm>
        </p:spPr>
        <p:txBody>
          <a:bodyPr>
            <a:normAutofit fontScale="92500"/>
          </a:bodyPr>
          <a:lstStyle/>
          <a:p>
            <a:r>
              <a:rPr lang="en-US" sz="2800" dirty="0">
                <a:latin typeface="Times New Roman" panose="02020603050405020304" pitchFamily="18" charset="0"/>
                <a:cs typeface="Times New Roman" panose="02020603050405020304" pitchFamily="18" charset="0"/>
              </a:rPr>
              <a:t>Thompson Rivers University Library. (2003). Research Guides: Fake News: Characteristics of Fake News &amp; Media Bias. Home - Research Guides at Thompson Rivers University Library. https://libguides.tru.ca/fakenews/characteristics</a:t>
            </a:r>
          </a:p>
          <a:p>
            <a:r>
              <a:rPr lang="en-US" sz="2800" dirty="0">
                <a:latin typeface="Times New Roman" panose="02020603050405020304" pitchFamily="18" charset="0"/>
                <a:cs typeface="Times New Roman" panose="02020603050405020304" pitchFamily="18" charset="0"/>
              </a:rPr>
              <a:t>Brewer, P. R., Young, D. G., &amp; </a:t>
            </a:r>
            <a:r>
              <a:rPr lang="en-US" sz="2800" dirty="0" err="1">
                <a:latin typeface="Times New Roman" panose="02020603050405020304" pitchFamily="18" charset="0"/>
                <a:cs typeface="Times New Roman" panose="02020603050405020304" pitchFamily="18" charset="0"/>
              </a:rPr>
              <a:t>Morreale</a:t>
            </a:r>
            <a:r>
              <a:rPr lang="en-US" sz="2800" dirty="0">
                <a:latin typeface="Times New Roman" panose="02020603050405020304" pitchFamily="18" charset="0"/>
                <a:cs typeface="Times New Roman" panose="02020603050405020304" pitchFamily="18" charset="0"/>
              </a:rPr>
              <a:t>, M. (2013). The impact of real news about “fake news”: Intertextual processes and political satire. International Journal of Public Opinion Research, 25(3), 323-343.</a:t>
            </a:r>
          </a:p>
          <a:p>
            <a:r>
              <a:rPr lang="en-US" sz="2800" dirty="0" err="1">
                <a:latin typeface="Times New Roman" panose="02020603050405020304" pitchFamily="18" charset="0"/>
                <a:cs typeface="Times New Roman" panose="02020603050405020304" pitchFamily="18" charset="0"/>
              </a:rPr>
              <a:t>Evon</a:t>
            </a:r>
            <a:r>
              <a:rPr lang="en-US" sz="2800" dirty="0">
                <a:latin typeface="Times New Roman" panose="02020603050405020304" pitchFamily="18" charset="0"/>
                <a:cs typeface="Times New Roman" panose="02020603050405020304" pitchFamily="18" charset="0"/>
              </a:rPr>
              <a:t>, D. (2016, July 10). FALSE: Pope Francis Shocks World, Endorses Donald Trump for President. Snopes.com. https://www.snopes.com/fact-check/pope-francis-donald-trump-endorsement/</a:t>
            </a:r>
          </a:p>
          <a:p>
            <a:r>
              <a:rPr lang="en-US" sz="2800" dirty="0">
                <a:latin typeface="Times New Roman" panose="02020603050405020304" pitchFamily="18" charset="0"/>
                <a:cs typeface="Times New Roman" panose="02020603050405020304" pitchFamily="18" charset="0"/>
              </a:rPr>
              <a:t>Brian Fung, CNN. (2020, March 3). States launch 'trusted information' efforts against fake news on social media. CNN. https://edition.cnn.com/2020/03/02/politics/state-efforts-against-social-media-misinformation/index.html</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33469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1592</TotalTime>
  <Words>687</Words>
  <Application>Microsoft Office PowerPoint</Application>
  <PresentationFormat>Widescreen</PresentationFormat>
  <Paragraphs>48</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Ion</vt:lpstr>
      <vt:lpstr>Fake News</vt:lpstr>
      <vt:lpstr>What about “Biden: I Quit!”</vt:lpstr>
      <vt:lpstr>History of the Story</vt:lpstr>
      <vt:lpstr>Results</vt:lpstr>
      <vt:lpstr>Discussion</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&amp; Financial Plan for Drizzling Investments</dc:title>
  <dc:creator>user</dc:creator>
  <cp:lastModifiedBy>user</cp:lastModifiedBy>
  <cp:revision>119</cp:revision>
  <dcterms:created xsi:type="dcterms:W3CDTF">2020-02-22T19:54:55Z</dcterms:created>
  <dcterms:modified xsi:type="dcterms:W3CDTF">2020-03-18T18:52:31Z</dcterms:modified>
</cp:coreProperties>
</file>